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ppt" ContentType="application/vnd.ms-powerpoi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96" y="-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749E74-98F2-4E72-B77D-C1E5902F440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AA9618-BA8F-4AE5-9425-B3F51EBDA417}">
      <dgm:prSet custT="1"/>
      <dgm:spPr/>
      <dgm:t>
        <a:bodyPr/>
        <a:lstStyle/>
        <a:p>
          <a:pPr>
            <a:spcAft>
              <a:spcPct val="35000"/>
            </a:spcAft>
          </a:pPr>
          <a:endParaRPr lang="ru-RU" sz="14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>
            <a:spcAft>
              <a:spcPct val="35000"/>
            </a:spcAft>
          </a:pPr>
          <a:endParaRPr lang="ru-RU" sz="14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>
            <a:spcAft>
              <a:spcPct val="35000"/>
            </a:spcAft>
          </a:pPr>
          <a:r>
            <a:rPr lang="ru-RU" sz="1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ТРУДОВОЙ КОДЕКС РОССИЙСКОЙ ФЕДЕРАЦИИ</a:t>
          </a:r>
        </a:p>
        <a:p>
          <a:pPr>
            <a:spcAft>
              <a:spcPct val="35000"/>
            </a:spcAft>
          </a:pPr>
          <a:r>
            <a:rPr lang="ru-RU" sz="1400" b="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статья 195.1. Понятия квалификации работника, профессионального стандарта</a:t>
          </a:r>
        </a:p>
        <a:p>
          <a:pPr marL="627063" indent="-627063">
            <a:spcAft>
              <a:spcPct val="35000"/>
            </a:spcAft>
          </a:pPr>
          <a:r>
            <a:rPr lang="en-US" sz="1400" b="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	</a:t>
          </a:r>
          <a:r>
            <a:rPr lang="ru-RU" sz="1400" b="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Квалификация работника – уровень знаний, умений, профессиональных навыков и опыта работы  работника.</a:t>
          </a:r>
        </a:p>
        <a:p>
          <a:pPr>
            <a:spcAft>
              <a:spcPct val="35000"/>
            </a:spcAft>
          </a:pPr>
          <a:r>
            <a:rPr lang="en-US" sz="1400" b="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	</a:t>
          </a:r>
          <a:r>
            <a:rPr lang="ru-RU" sz="1400" b="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Профессиональный стандарт – характеристика квалификации, необходимой работнику для </a:t>
          </a:r>
          <a:r>
            <a:rPr lang="en-US" sz="1400" b="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	</a:t>
          </a:r>
          <a:r>
            <a:rPr lang="ru-RU" sz="1400" b="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осуществления определенного вида профессиональной деятельности.</a:t>
          </a:r>
        </a:p>
        <a:p>
          <a:pPr>
            <a:spcAft>
              <a:spcPts val="0"/>
            </a:spcAft>
          </a:pPr>
          <a:r>
            <a:rPr lang="ru-RU" sz="1400" b="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статья 195.2. Порядок разработки и утверждения профессиональных стандартов</a:t>
          </a:r>
        </a:p>
        <a:p>
          <a:pPr>
            <a:spcAft>
              <a:spcPts val="0"/>
            </a:spcAft>
          </a:pPr>
          <a:r>
            <a:rPr lang="ru-RU" sz="1400" b="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статья 195.3. Порядок применения профессиональных стандартов </a:t>
          </a:r>
        </a:p>
        <a:p>
          <a:pPr>
            <a:spcAft>
              <a:spcPct val="35000"/>
            </a:spcAft>
          </a:pPr>
          <a:endParaRPr lang="ru-RU" sz="1400" b="0" dirty="0" smtClean="0">
            <a:latin typeface="Times New Roman" pitchFamily="18" charset="0"/>
            <a:cs typeface="Times New Roman" pitchFamily="18" charset="0"/>
          </a:endParaRPr>
        </a:p>
        <a:p>
          <a:pPr>
            <a:spcAft>
              <a:spcPct val="35000"/>
            </a:spcAft>
          </a:pP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70B1C481-CE49-4487-BD53-AE26A98638DA}" type="parTrans" cxnId="{A29AA19F-3000-4001-8E0F-49750062B941}">
      <dgm:prSet/>
      <dgm:spPr/>
      <dgm:t>
        <a:bodyPr/>
        <a:lstStyle/>
        <a:p>
          <a:endParaRPr lang="ru-RU" sz="3600">
            <a:latin typeface="Times New Roman" pitchFamily="18" charset="0"/>
            <a:cs typeface="Times New Roman" pitchFamily="18" charset="0"/>
          </a:endParaRPr>
        </a:p>
      </dgm:t>
    </dgm:pt>
    <dgm:pt modelId="{0125FF9B-3748-4D0C-A95E-CD2E17FBBDC8}" type="sibTrans" cxnId="{A29AA19F-3000-4001-8E0F-49750062B941}">
      <dgm:prSet/>
      <dgm:spPr/>
      <dgm:t>
        <a:bodyPr/>
        <a:lstStyle/>
        <a:p>
          <a:endParaRPr lang="ru-RU" sz="3600">
            <a:latin typeface="Times New Roman" pitchFamily="18" charset="0"/>
            <a:cs typeface="Times New Roman" pitchFamily="18" charset="0"/>
          </a:endParaRPr>
        </a:p>
      </dgm:t>
    </dgm:pt>
    <dgm:pt modelId="{42808A39-4FEC-4991-B747-350B92E10A7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4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Постановление Правительства Российской Федерации  от 22 января 2013  г. №23 </a:t>
          </a:r>
        </a:p>
        <a:p>
          <a:pPr>
            <a:lnSpc>
              <a:spcPct val="100000"/>
            </a:lnSpc>
          </a:pPr>
          <a:r>
            <a:rPr lang="ru-RU" sz="1400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«О Правилах разработки, утверждения и применения профессиональных стандартов»</a:t>
          </a:r>
        </a:p>
        <a:p>
          <a:pPr>
            <a:lnSpc>
              <a:spcPct val="100000"/>
            </a:lnSpc>
          </a:pPr>
          <a:r>
            <a:rPr lang="ru-RU" sz="1400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(в редакции Постановления Правительства Российской Федерации от  23 сентября 2014  г. № 970)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1E6159A6-C9B5-4B19-B62F-F2319EB7AC52}" type="parTrans" cxnId="{C7E54811-4810-4D91-A499-ED7FA124C8C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5584FCE-D9A8-4094-B669-65AAE3406428}" type="sibTrans" cxnId="{C7E54811-4810-4D91-A499-ED7FA124C8C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B037676-5D6F-4738-AA1B-E89B24F95EA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4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Приказы Минтруда России: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от 12 апреля 2013 г. № 147н </a:t>
          </a:r>
          <a:r>
            <a:rPr lang="ru-RU" sz="1400" b="0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«Об утверждении макета профессионального стандарта» 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0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(с изменениями  от  29 сентября 2014 г. № 665н )                                  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от 12 апреля 2013 г. № 148н </a:t>
          </a:r>
          <a:r>
            <a:rPr lang="ru-RU" sz="1400" b="0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«Об утверждении уровней квалификаций в целях подготовки профессиональных стандартов»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от 29 апреля 2013 г. № 170н </a:t>
          </a:r>
          <a:r>
            <a:rPr lang="ru-RU" sz="1400" b="0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«Об утверждении методических рекомендаций по разработке профессионального стандарта»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от 30 сентября 2014 г. № 671н </a:t>
          </a:r>
          <a:r>
            <a:rPr lang="ru-RU" sz="1400" b="0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«Об утверждении методических рекомендаций по организации» профессионально-общественного обсуждения и экспертизы проектов профессиональных стандартов»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от 29 сентября 2014 г. № 667н </a:t>
          </a:r>
          <a:r>
            <a:rPr lang="ru-RU" sz="1400" b="0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«О реестре профессиональных стандартов (перечне видов профессиональной деятельности)»</a:t>
          </a:r>
          <a:endParaRPr lang="ru-RU" sz="1400" b="0" dirty="0">
            <a:solidFill>
              <a:schemeClr val="accent5">
                <a:lumMod val="60000"/>
                <a:lumOff val="4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F35E2B2-96E9-489C-AA79-F8CBD89FD112}" type="parTrans" cxnId="{C34574F0-CB7C-4252-95C5-57F86ED9FB3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02AA35B-3606-4E3C-89AA-5D08943B5117}" type="sibTrans" cxnId="{C34574F0-CB7C-4252-95C5-57F86ED9FB3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CD6D324-E8AC-4983-8D80-BC3E19F7C603}" type="pres">
      <dgm:prSet presAssocID="{62749E74-98F2-4E72-B77D-C1E5902F44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B8FCCB-FD1D-4424-A85F-58BB88114159}" type="pres">
      <dgm:prSet presAssocID="{BFAA9618-BA8F-4AE5-9425-B3F51EBDA417}" presName="parentText" presStyleLbl="node1" presStyleIdx="0" presStyleCnt="3" custScaleY="73884" custLinFactY="-7913" custLinFactNeighborX="-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2272D9-CC3F-4CB5-B570-C90A7C4D6C58}" type="pres">
      <dgm:prSet presAssocID="{0125FF9B-3748-4D0C-A95E-CD2E17FBBDC8}" presName="spacer" presStyleCnt="0"/>
      <dgm:spPr/>
      <dgm:t>
        <a:bodyPr/>
        <a:lstStyle/>
        <a:p>
          <a:endParaRPr lang="ru-RU"/>
        </a:p>
      </dgm:t>
    </dgm:pt>
    <dgm:pt modelId="{4EF690C8-58BF-4E2A-BC7A-3D4AD481FB61}" type="pres">
      <dgm:prSet presAssocID="{42808A39-4FEC-4991-B747-350B92E10A77}" presName="parentText" presStyleLbl="node1" presStyleIdx="1" presStyleCnt="3" custScaleX="98374" custScaleY="40928" custLinFactNeighborX="1" custLinFactNeighborY="-7945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E34D47-459B-4EB2-802C-BED979AE210C}" type="pres">
      <dgm:prSet presAssocID="{25584FCE-D9A8-4094-B669-65AAE3406428}" presName="spacer" presStyleCnt="0"/>
      <dgm:spPr/>
      <dgm:t>
        <a:bodyPr/>
        <a:lstStyle/>
        <a:p>
          <a:endParaRPr lang="ru-RU"/>
        </a:p>
      </dgm:t>
    </dgm:pt>
    <dgm:pt modelId="{0435AC90-B95E-4B09-A936-1880C3242373}" type="pres">
      <dgm:prSet presAssocID="{1B037676-5D6F-4738-AA1B-E89B24F95EA3}" presName="parentText" presStyleLbl="node1" presStyleIdx="2" presStyleCnt="3" custScaleY="100388" custLinFactY="5024" custLinFactNeighborX="-22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B8B0A4-1B5E-4DC0-98A5-ADD19A857D34}" type="presOf" srcId="{BFAA9618-BA8F-4AE5-9425-B3F51EBDA417}" destId="{15B8FCCB-FD1D-4424-A85F-58BB88114159}" srcOrd="0" destOrd="0" presId="urn:microsoft.com/office/officeart/2005/8/layout/vList2"/>
    <dgm:cxn modelId="{008D3F88-43DA-4B1F-9711-8FCD9A44BC0B}" type="presOf" srcId="{62749E74-98F2-4E72-B77D-C1E5902F440A}" destId="{BCD6D324-E8AC-4983-8D80-BC3E19F7C603}" srcOrd="0" destOrd="0" presId="urn:microsoft.com/office/officeart/2005/8/layout/vList2"/>
    <dgm:cxn modelId="{C7E54811-4810-4D91-A499-ED7FA124C8C3}" srcId="{62749E74-98F2-4E72-B77D-C1E5902F440A}" destId="{42808A39-4FEC-4991-B747-350B92E10A77}" srcOrd="1" destOrd="0" parTransId="{1E6159A6-C9B5-4B19-B62F-F2319EB7AC52}" sibTransId="{25584FCE-D9A8-4094-B669-65AAE3406428}"/>
    <dgm:cxn modelId="{A29AA19F-3000-4001-8E0F-49750062B941}" srcId="{62749E74-98F2-4E72-B77D-C1E5902F440A}" destId="{BFAA9618-BA8F-4AE5-9425-B3F51EBDA417}" srcOrd="0" destOrd="0" parTransId="{70B1C481-CE49-4487-BD53-AE26A98638DA}" sibTransId="{0125FF9B-3748-4D0C-A95E-CD2E17FBBDC8}"/>
    <dgm:cxn modelId="{C34574F0-CB7C-4252-95C5-57F86ED9FB3A}" srcId="{62749E74-98F2-4E72-B77D-C1E5902F440A}" destId="{1B037676-5D6F-4738-AA1B-E89B24F95EA3}" srcOrd="2" destOrd="0" parTransId="{5F35E2B2-96E9-489C-AA79-F8CBD89FD112}" sibTransId="{202AA35B-3606-4E3C-89AA-5D08943B5117}"/>
    <dgm:cxn modelId="{1809373F-E5DF-44C4-B181-B8E1DFD95F7B}" type="presOf" srcId="{1B037676-5D6F-4738-AA1B-E89B24F95EA3}" destId="{0435AC90-B95E-4B09-A936-1880C3242373}" srcOrd="0" destOrd="0" presId="urn:microsoft.com/office/officeart/2005/8/layout/vList2"/>
    <dgm:cxn modelId="{E91389D1-2D0C-4ED8-B6E3-E439ECC0939A}" type="presOf" srcId="{42808A39-4FEC-4991-B747-350B92E10A77}" destId="{4EF690C8-58BF-4E2A-BC7A-3D4AD481FB61}" srcOrd="0" destOrd="0" presId="urn:microsoft.com/office/officeart/2005/8/layout/vList2"/>
    <dgm:cxn modelId="{88E90344-A987-459D-9F0C-5AB221C11BDD}" type="presParOf" srcId="{BCD6D324-E8AC-4983-8D80-BC3E19F7C603}" destId="{15B8FCCB-FD1D-4424-A85F-58BB88114159}" srcOrd="0" destOrd="0" presId="urn:microsoft.com/office/officeart/2005/8/layout/vList2"/>
    <dgm:cxn modelId="{E67B99D3-4454-4AC8-9FE5-4FB3C8E2C27D}" type="presParOf" srcId="{BCD6D324-E8AC-4983-8D80-BC3E19F7C603}" destId="{E72272D9-CC3F-4CB5-B570-C90A7C4D6C58}" srcOrd="1" destOrd="0" presId="urn:microsoft.com/office/officeart/2005/8/layout/vList2"/>
    <dgm:cxn modelId="{36753807-3710-46B6-A4BF-FDA5D38972A1}" type="presParOf" srcId="{BCD6D324-E8AC-4983-8D80-BC3E19F7C603}" destId="{4EF690C8-58BF-4E2A-BC7A-3D4AD481FB61}" srcOrd="2" destOrd="0" presId="urn:microsoft.com/office/officeart/2005/8/layout/vList2"/>
    <dgm:cxn modelId="{15CA7977-8A83-43EE-8664-49D71CDCBAED}" type="presParOf" srcId="{BCD6D324-E8AC-4983-8D80-BC3E19F7C603}" destId="{66E34D47-459B-4EB2-802C-BED979AE210C}" srcOrd="3" destOrd="0" presId="urn:microsoft.com/office/officeart/2005/8/layout/vList2"/>
    <dgm:cxn modelId="{DABA71DC-0544-4B42-B8F7-4A40EF9FAC11}" type="presParOf" srcId="{BCD6D324-E8AC-4983-8D80-BC3E19F7C603}" destId="{0435AC90-B95E-4B09-A936-1880C324237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B8FCCB-FD1D-4424-A85F-58BB88114159}">
      <dsp:nvSpPr>
        <dsp:cNvPr id="0" name=""/>
        <dsp:cNvSpPr/>
      </dsp:nvSpPr>
      <dsp:spPr>
        <a:xfrm>
          <a:off x="0" y="0"/>
          <a:ext cx="8857108" cy="18495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ТРУДОВОЙ КОДЕКС РОССИЙСКОЙ ФЕДЕРАЦИИ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статья 195.1. Понятия квалификации работника, профессионального стандарта</a:t>
          </a:r>
        </a:p>
        <a:p>
          <a:pPr marL="627063" lvl="0" indent="-627063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	</a:t>
          </a:r>
          <a:r>
            <a:rPr lang="ru-RU" sz="1400" b="0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Квалификация работника – уровень знаний, умений, профессиональных навыков и опыта работы  работника.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	</a:t>
          </a:r>
          <a:r>
            <a:rPr lang="ru-RU" sz="1400" b="0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Профессиональный стандарт – характеристика квалификации, необходимой работнику для </a:t>
          </a:r>
          <a:r>
            <a:rPr lang="en-US" sz="1400" b="0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	</a:t>
          </a:r>
          <a:r>
            <a:rPr lang="ru-RU" sz="1400" b="0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осуществления определенного вида профессиональной деятельности.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0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статья 195.2. Порядок разработки и утверждения профессиональных стандартов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0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статья 195.3. Порядок применения профессиональных стандартов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8857108" cy="1849509"/>
      </dsp:txXfrm>
    </dsp:sp>
    <dsp:sp modelId="{4EF690C8-58BF-4E2A-BC7A-3D4AD481FB61}">
      <dsp:nvSpPr>
        <dsp:cNvPr id="0" name=""/>
        <dsp:cNvSpPr/>
      </dsp:nvSpPr>
      <dsp:spPr>
        <a:xfrm>
          <a:off x="142932" y="1852602"/>
          <a:ext cx="8571416" cy="10245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>
            <a:lnSpc>
              <a:spcPct val="100000"/>
            </a:lnSpc>
            <a:spcBef>
              <a:spcPct val="0"/>
            </a:spcBef>
          </a:pPr>
          <a:r>
            <a:rPr lang="ru-RU" sz="1400" b="1" kern="1200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Постановление Правительства Российской Федерации  от 22 января 2013  г. №23 </a:t>
          </a:r>
        </a:p>
        <a:p>
          <a:pPr lvl="0" algn="l">
            <a:lnSpc>
              <a:spcPct val="100000"/>
            </a:lnSpc>
            <a:spcBef>
              <a:spcPct val="0"/>
            </a:spcBef>
          </a:pPr>
          <a:r>
            <a:rPr lang="ru-RU" sz="1400" kern="1200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«О Правилах разработки, утверждения и применения профессиональных стандартов»</a:t>
          </a:r>
        </a:p>
        <a:p>
          <a:pPr lvl="0" algn="l">
            <a:lnSpc>
              <a:spcPct val="100000"/>
            </a:lnSpc>
            <a:spcBef>
              <a:spcPct val="0"/>
            </a:spcBef>
          </a:pPr>
          <a:r>
            <a:rPr lang="ru-RU" sz="1400" kern="1200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(в редакции Постановления Правительства Российской Федерации от  23 сентября 2014  г. № 970)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2932" y="1852602"/>
        <a:ext cx="8571416" cy="1024534"/>
      </dsp:txXfrm>
    </dsp:sp>
    <dsp:sp modelId="{0435AC90-B95E-4B09-A936-1880C3242373}">
      <dsp:nvSpPr>
        <dsp:cNvPr id="0" name=""/>
        <dsp:cNvSpPr/>
      </dsp:nvSpPr>
      <dsp:spPr>
        <a:xfrm>
          <a:off x="0" y="2887626"/>
          <a:ext cx="8857108" cy="25129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>
            <a:lnSpc>
              <a:spcPct val="100000"/>
            </a:lnSpc>
            <a:spcBef>
              <a:spcPct val="0"/>
            </a:spcBef>
          </a:pPr>
          <a:r>
            <a:rPr lang="ru-RU" sz="1400" b="1" kern="1200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Приказы Минтруда России: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от 12 апреля 2013 г. № 147н </a:t>
          </a:r>
          <a:r>
            <a:rPr lang="ru-RU" sz="1400" b="0" kern="1200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«Об утверждении макета профессионального стандарта» 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0" kern="1200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(с изменениями  от  29 сентября 2014 г. № 665н )                                  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от 12 апреля 2013 г. № 148н </a:t>
          </a:r>
          <a:r>
            <a:rPr lang="ru-RU" sz="1400" b="0" kern="1200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«Об утверждении уровней квалификаций в целях подготовки профессиональных стандартов»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от 29 апреля 2013 г. № 170н </a:t>
          </a:r>
          <a:r>
            <a:rPr lang="ru-RU" sz="1400" b="0" kern="1200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«Об утверждении методических рекомендаций по разработке профессионального стандарта»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от 30 сентября 2014 г. № 671н </a:t>
          </a:r>
          <a:r>
            <a:rPr lang="ru-RU" sz="1400" b="0" kern="1200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«Об утверждении методических рекомендаций по организации» профессионально-общественного обсуждения и экспертизы проектов профессиональных стандартов»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от 29 сентября 2014 г. № 667н </a:t>
          </a:r>
          <a:r>
            <a:rPr lang="ru-RU" sz="1400" b="0" kern="1200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«О реестре профессиональных стандартов (перечне видов профессиональной деятельности)»</a:t>
          </a:r>
          <a:endParaRPr lang="ru-RU" sz="1400" b="0" kern="1200" dirty="0">
            <a:solidFill>
              <a:schemeClr val="accent5">
                <a:lumMod val="60000"/>
                <a:lumOff val="4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2887626"/>
        <a:ext cx="8857108" cy="25129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994C9-7EF3-4A80-9174-C314906CF9ED}" type="datetimeFigureOut">
              <a:rPr lang="ru-RU" smtClean="0"/>
              <a:t>02.06.2016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A2F524-AA9A-4A08-993C-9D37EEA6DE4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84E8F-D59B-4C6C-90C3-3404777E86F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6876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4482-2BD1-4200-BA71-6C23B2C78D8B}" type="datetimeFigureOut">
              <a:rPr lang="ru-RU" smtClean="0"/>
              <a:t>02.06.2016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2042-BF31-40F4-972A-F7D60B23C8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4482-2BD1-4200-BA71-6C23B2C78D8B}" type="datetimeFigureOut">
              <a:rPr lang="ru-RU" smtClean="0"/>
              <a:t>02.06.2016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2042-BF31-40F4-972A-F7D60B23C8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4482-2BD1-4200-BA71-6C23B2C78D8B}" type="datetimeFigureOut">
              <a:rPr lang="ru-RU" smtClean="0"/>
              <a:t>02.06.2016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2042-BF31-40F4-972A-F7D60B23C8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4482-2BD1-4200-BA71-6C23B2C78D8B}" type="datetimeFigureOut">
              <a:rPr lang="ru-RU" smtClean="0"/>
              <a:t>02.06.2016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2042-BF31-40F4-972A-F7D60B23C8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4482-2BD1-4200-BA71-6C23B2C78D8B}" type="datetimeFigureOut">
              <a:rPr lang="ru-RU" smtClean="0"/>
              <a:t>02.06.2016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2042-BF31-40F4-972A-F7D60B23C8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4482-2BD1-4200-BA71-6C23B2C78D8B}" type="datetimeFigureOut">
              <a:rPr lang="ru-RU" smtClean="0"/>
              <a:t>02.06.2016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2042-BF31-40F4-972A-F7D60B23C8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4482-2BD1-4200-BA71-6C23B2C78D8B}" type="datetimeFigureOut">
              <a:rPr lang="ru-RU" smtClean="0"/>
              <a:t>02.06.2016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2042-BF31-40F4-972A-F7D60B23C8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4482-2BD1-4200-BA71-6C23B2C78D8B}" type="datetimeFigureOut">
              <a:rPr lang="ru-RU" smtClean="0"/>
              <a:t>02.06.2016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2042-BF31-40F4-972A-F7D60B23C8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4482-2BD1-4200-BA71-6C23B2C78D8B}" type="datetimeFigureOut">
              <a:rPr lang="ru-RU" smtClean="0"/>
              <a:t>02.06.2016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2042-BF31-40F4-972A-F7D60B23C8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4482-2BD1-4200-BA71-6C23B2C78D8B}" type="datetimeFigureOut">
              <a:rPr lang="ru-RU" smtClean="0"/>
              <a:t>02.06.2016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2042-BF31-40F4-972A-F7D60B23C8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4482-2BD1-4200-BA71-6C23B2C78D8B}" type="datetimeFigureOut">
              <a:rPr lang="ru-RU" smtClean="0"/>
              <a:t>02.06.2016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2042-BF31-40F4-972A-F7D60B23C8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24482-2BD1-4200-BA71-6C23B2C78D8B}" type="datetimeFigureOut">
              <a:rPr lang="ru-RU" smtClean="0"/>
              <a:t>02.06.2016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72042-BF31-40F4-972A-F7D60B23C81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0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1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oleObject" Target="../embeddings/____________Microsoft_Office_PowerPoint_97-20033.ppt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____________Microsoft_Office_PowerPoint_97-20034.ppt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5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6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oleObject" Target="../embeddings/____________Microsoft_Office_PowerPoint_97-20037.ppt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8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9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81219830"/>
              </p:ext>
            </p:extLst>
          </p:nvPr>
        </p:nvGraphicFramePr>
        <p:xfrm>
          <a:off x="258763" y="203200"/>
          <a:ext cx="8624887" cy="6462713"/>
        </p:xfrm>
        <a:graphic>
          <a:graphicData uri="http://schemas.openxmlformats.org/presentationml/2006/ole">
            <p:oleObj spid="_x0000_s1026" name="Презентация" r:id="rId3" imgW="3287392" imgH="2465967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9" name="Object 9"/>
          <p:cNvGraphicFramePr>
            <a:graphicFrameLocks noChangeAspect="1"/>
          </p:cNvGraphicFramePr>
          <p:nvPr/>
        </p:nvGraphicFramePr>
        <p:xfrm>
          <a:off x="0" y="0"/>
          <a:ext cx="9144000" cy="6856412"/>
        </p:xfrm>
        <a:graphic>
          <a:graphicData uri="http://schemas.openxmlformats.org/presentationml/2006/ole">
            <p:oleObj spid="_x0000_s10242" name="Презентация" r:id="rId3" imgW="3314624" imgH="2483970" progId="PowerPoint.Show.8">
              <p:embed/>
            </p:oleObj>
          </a:graphicData>
        </a:graphic>
      </p:graphicFrame>
      <p:sp>
        <p:nvSpPr>
          <p:cNvPr id="35850" name="Прямоугольник 2"/>
          <p:cNvSpPr>
            <a:spLocks noChangeArrowheads="1"/>
          </p:cNvSpPr>
          <p:nvPr/>
        </p:nvSpPr>
        <p:spPr bwMode="auto">
          <a:xfrm>
            <a:off x="3059113" y="188913"/>
            <a:ext cx="5799137" cy="747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3200" b="1" u="sng" dirty="0" smtClean="0">
                <a:solidFill>
                  <a:srgbClr val="FCED30"/>
                </a:solidFill>
                <a:latin typeface="Calibri" pitchFamily="34" charset="0"/>
              </a:rPr>
              <a:t>Что мы сделали для продвижения проекта?</a:t>
            </a:r>
          </a:p>
          <a:p>
            <a:pPr algn="ctr">
              <a:buFont typeface="Wingdings" pitchFamily="2" charset="2"/>
              <a:buNone/>
            </a:pPr>
            <a:endParaRPr lang="ru-RU" sz="3200" b="1" u="sng" dirty="0">
              <a:solidFill>
                <a:srgbClr val="FCED30"/>
              </a:solidFill>
              <a:latin typeface="Calibri" pitchFamily="34" charset="0"/>
            </a:endParaRPr>
          </a:p>
          <a:p>
            <a:pPr marL="514350" indent="-514350" algn="just">
              <a:buFont typeface="Wingdings" pitchFamily="2" charset="2"/>
              <a:buAutoNum type="arabicPeriod"/>
            </a:pPr>
            <a:r>
              <a:rPr lang="ru-RU" sz="3200" i="1" dirty="0" smtClean="0">
                <a:solidFill>
                  <a:schemeClr val="bg1"/>
                </a:solidFill>
                <a:latin typeface="Calibri" pitchFamily="34" charset="0"/>
              </a:rPr>
              <a:t>Публикация в журнале «ЕВРОСТРОЙПРОФИ», № 82, с. 2-3.</a:t>
            </a:r>
          </a:p>
          <a:p>
            <a:pPr marL="514350" indent="-514350" algn="just">
              <a:buFont typeface="Wingdings" pitchFamily="2" charset="2"/>
              <a:buAutoNum type="arabicPeriod"/>
            </a:pPr>
            <a:r>
              <a:rPr lang="ru-RU" sz="3200" i="1" dirty="0" smtClean="0">
                <a:solidFill>
                  <a:schemeClr val="bg1"/>
                </a:solidFill>
                <a:latin typeface="Calibri" pitchFamily="34" charset="0"/>
              </a:rPr>
              <a:t>Выступление  обсуждение 19.05 </a:t>
            </a:r>
            <a:r>
              <a:rPr lang="ru-RU" sz="3200" i="1" dirty="0" smtClean="0">
                <a:solidFill>
                  <a:schemeClr val="bg1"/>
                </a:solidFill>
                <a:latin typeface="Calibri" pitchFamily="34" charset="0"/>
              </a:rPr>
              <a:t>на </a:t>
            </a:r>
            <a:r>
              <a:rPr lang="ru-RU" sz="3200" i="1" dirty="0" smtClean="0">
                <a:solidFill>
                  <a:schemeClr val="bg1"/>
                </a:solidFill>
                <a:latin typeface="Calibri" pitchFamily="34" charset="0"/>
              </a:rPr>
              <a:t>Круглом столе</a:t>
            </a:r>
            <a:r>
              <a:rPr lang="en-US" sz="3200" i="1" dirty="0" smtClean="0">
                <a:solidFill>
                  <a:schemeClr val="bg1"/>
                </a:solidFill>
                <a:latin typeface="Calibri" pitchFamily="34" charset="0"/>
              </a:rPr>
              <a:t> IV </a:t>
            </a:r>
            <a:r>
              <a:rPr lang="ru-RU" sz="3200" i="1" dirty="0" smtClean="0">
                <a:solidFill>
                  <a:schemeClr val="bg1"/>
                </a:solidFill>
                <a:latin typeface="Calibri" pitchFamily="34" charset="0"/>
              </a:rPr>
              <a:t>Конференции </a:t>
            </a:r>
            <a:r>
              <a:rPr lang="ru-RU" sz="3200" i="1" dirty="0" smtClean="0">
                <a:solidFill>
                  <a:schemeClr val="bg1"/>
                </a:solidFill>
                <a:latin typeface="Calibri" pitchFamily="34" charset="0"/>
              </a:rPr>
              <a:t>в рамках</a:t>
            </a:r>
            <a:r>
              <a:rPr lang="ru-RU" sz="3200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3200" i="1" dirty="0" smtClean="0">
                <a:solidFill>
                  <a:schemeClr val="bg1"/>
                </a:solidFill>
                <a:latin typeface="Calibri" pitchFamily="34" charset="0"/>
              </a:rPr>
              <a:t>РМЭФ , Санкт-Петербург, </a:t>
            </a:r>
            <a:r>
              <a:rPr lang="ru-RU" sz="3200" i="1" dirty="0" smtClean="0">
                <a:solidFill>
                  <a:schemeClr val="bg1"/>
                </a:solidFill>
                <a:latin typeface="Calibri" pitchFamily="34" charset="0"/>
              </a:rPr>
              <a:t>Э</a:t>
            </a:r>
            <a:r>
              <a:rPr lang="ru-RU" sz="3200" i="1" dirty="0" smtClean="0">
                <a:solidFill>
                  <a:schemeClr val="bg1"/>
                </a:solidFill>
                <a:latin typeface="Calibri" pitchFamily="34" charset="0"/>
              </a:rPr>
              <a:t>кспофорум.</a:t>
            </a:r>
            <a:endParaRPr lang="ru-RU" sz="3200" i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514350" indent="-514350" algn="just">
              <a:buFont typeface="Wingdings" pitchFamily="2" charset="2"/>
              <a:buAutoNum type="arabicPeriod"/>
            </a:pPr>
            <a:endParaRPr lang="ru-RU" sz="3200" i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buFont typeface="Wingdings" pitchFamily="2" charset="2"/>
              <a:buNone/>
            </a:pPr>
            <a:endParaRPr lang="ru-RU" sz="3200" b="1" u="sng" dirty="0" smtClean="0">
              <a:solidFill>
                <a:srgbClr val="FCED30"/>
              </a:solidFill>
              <a:latin typeface="Calibri" pitchFamily="34" charset="0"/>
            </a:endParaRPr>
          </a:p>
          <a:p>
            <a:endParaRPr lang="ru-RU" sz="3200" b="1" dirty="0" smtClean="0">
              <a:solidFill>
                <a:srgbClr val="FFFF0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None/>
            </a:pPr>
            <a:endParaRPr lang="ru-RU" sz="3200" b="1" dirty="0">
              <a:solidFill>
                <a:srgbClr val="FCED30"/>
              </a:solidFill>
              <a:latin typeface="Calibri" pitchFamily="34" charset="0"/>
            </a:endParaRPr>
          </a:p>
        </p:txBody>
      </p:sp>
      <p:pic>
        <p:nvPicPr>
          <p:cNvPr id="10244" name="Picture 4" descr="http://www.aquaventure.ru/e107_images/custom/200_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836712"/>
            <a:ext cx="1728192" cy="2434073"/>
          </a:xfrm>
          <a:prstGeom prst="rect">
            <a:avLst/>
          </a:prstGeom>
          <a:noFill/>
        </p:spPr>
      </p:pic>
      <p:sp>
        <p:nvSpPr>
          <p:cNvPr id="10246" name="AutoShape 6" descr="https://apf.mail.ru/cgi-bin/readmsg/DSC01617.JPG?id=14637472060000000836%3B0%3B2&amp;x-email=zhuravlev_spb54%40mail.ru&amp;exif=1&amp;bs=7063364&amp;bl=7135561&amp;ct=image%2Fjpeg&amp;cn=DSC01617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8" name="AutoShape 8" descr="https://apf.mail.ru/cgi-bin/readmsg/DSC01617.JPG?id=14637472060000000836%3B0%3B2&amp;x-email=zhuravlev_spb54%40mail.ru&amp;exif=1&amp;bs=7063364&amp;bl=7135561&amp;ct=image%2Fjpeg&amp;cn=DSC01617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17032"/>
            <a:ext cx="288043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20" name="Object 8"/>
          <p:cNvGraphicFramePr>
            <a:graphicFrameLocks noChangeAspect="1"/>
          </p:cNvGraphicFramePr>
          <p:nvPr/>
        </p:nvGraphicFramePr>
        <p:xfrm>
          <a:off x="0" y="1588"/>
          <a:ext cx="9144000" cy="6856412"/>
        </p:xfrm>
        <a:graphic>
          <a:graphicData uri="http://schemas.openxmlformats.org/presentationml/2006/ole">
            <p:oleObj spid="_x0000_s13314" name="Презентация" r:id="rId3" imgW="3314624" imgH="2483970" progId="PowerPoint.Show.8">
              <p:embed/>
            </p:oleObj>
          </a:graphicData>
        </a:graphic>
      </p:graphicFrame>
      <p:sp>
        <p:nvSpPr>
          <p:cNvPr id="38921" name="Прямоугольник 2"/>
          <p:cNvSpPr>
            <a:spLocks noChangeArrowheads="1"/>
          </p:cNvSpPr>
          <p:nvPr/>
        </p:nvSpPr>
        <p:spPr bwMode="auto">
          <a:xfrm>
            <a:off x="428625" y="2276873"/>
            <a:ext cx="8429625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endParaRPr lang="ru-RU" sz="4400" dirty="0" smtClean="0">
              <a:solidFill>
                <a:srgbClr val="FFFF00"/>
              </a:solidFill>
              <a:latin typeface="Calibri" pitchFamily="34" charset="0"/>
            </a:endParaRPr>
          </a:p>
          <a:p>
            <a:pPr algn="ctr">
              <a:buFont typeface="Wingdings" pitchFamily="2" charset="2"/>
              <a:buNone/>
            </a:pPr>
            <a:endParaRPr lang="ru-RU" sz="4400" dirty="0">
              <a:solidFill>
                <a:srgbClr val="FFFF00"/>
              </a:solidFill>
              <a:latin typeface="Calibri" pitchFamily="34" charset="0"/>
            </a:endParaRPr>
          </a:p>
          <a:p>
            <a:pPr algn="ctr">
              <a:buFont typeface="Wingdings" pitchFamily="2" charset="2"/>
              <a:buNone/>
            </a:pPr>
            <a:endParaRPr lang="ru-RU" sz="4400" dirty="0" smtClean="0">
              <a:solidFill>
                <a:srgbClr val="FFFF00"/>
              </a:solidFill>
              <a:latin typeface="Calibri" pitchFamily="34" charset="0"/>
            </a:endParaRPr>
          </a:p>
          <a:p>
            <a:pPr algn="ctr">
              <a:buFont typeface="Wingdings" pitchFamily="2" charset="2"/>
              <a:buNone/>
            </a:pPr>
            <a:r>
              <a:rPr lang="ru-RU" sz="4400" dirty="0" smtClean="0">
                <a:solidFill>
                  <a:srgbClr val="FFFF00"/>
                </a:solidFill>
                <a:latin typeface="Calibri" pitchFamily="34" charset="0"/>
              </a:rPr>
              <a:t>Благодарю за </a:t>
            </a:r>
            <a:r>
              <a:rPr lang="ru-RU" sz="4400" dirty="0">
                <a:solidFill>
                  <a:srgbClr val="FFFF00"/>
                </a:solidFill>
                <a:latin typeface="Calibri" pitchFamily="34" charset="0"/>
              </a:rPr>
              <a:t>внимание</a:t>
            </a:r>
            <a:r>
              <a:rPr lang="ru-RU" sz="4400" dirty="0" smtClean="0">
                <a:solidFill>
                  <a:srgbClr val="FFFF00"/>
                </a:solidFill>
                <a:latin typeface="Calibri" pitchFamily="34" charset="0"/>
              </a:rPr>
              <a:t>!</a:t>
            </a:r>
          </a:p>
          <a:p>
            <a:pPr algn="ctr">
              <a:buFont typeface="Wingdings" pitchFamily="2" charset="2"/>
              <a:buNone/>
            </a:pPr>
            <a:endParaRPr lang="ru-RU" sz="4400" dirty="0">
              <a:solidFill>
                <a:srgbClr val="FFFF00"/>
              </a:solidFill>
              <a:latin typeface="Calibri" pitchFamily="34" charset="0"/>
            </a:endParaRPr>
          </a:p>
          <a:p>
            <a:pPr algn="ctr">
              <a:buFont typeface="Wingdings" pitchFamily="2" charset="2"/>
              <a:buNone/>
            </a:pPr>
            <a:endParaRPr lang="ru-RU" sz="4400" dirty="0" smtClean="0">
              <a:solidFill>
                <a:srgbClr val="FFFF00"/>
              </a:solidFill>
              <a:latin typeface="Calibri" pitchFamily="34" charset="0"/>
            </a:endParaRPr>
          </a:p>
          <a:p>
            <a:pPr algn="ctr">
              <a:buFont typeface="Wingdings" pitchFamily="2" charset="2"/>
              <a:buNone/>
            </a:pPr>
            <a:endParaRPr lang="ru-RU" sz="4400" dirty="0">
              <a:solidFill>
                <a:srgbClr val="FFFF00"/>
              </a:solidFill>
              <a:latin typeface="Calibri" pitchFamily="34" charset="0"/>
            </a:endParaRPr>
          </a:p>
          <a:p>
            <a:pPr algn="ctr">
              <a:buFont typeface="Wingdings" pitchFamily="2" charset="2"/>
              <a:buNone/>
            </a:pPr>
            <a:endParaRPr lang="ru-RU" sz="4400" dirty="0" smtClean="0">
              <a:solidFill>
                <a:srgbClr val="FFFF00"/>
              </a:solidFill>
              <a:latin typeface="Calibri" pitchFamily="34" charset="0"/>
            </a:endParaRPr>
          </a:p>
          <a:p>
            <a:pPr algn="ctr">
              <a:buFont typeface="Wingdings" pitchFamily="2" charset="2"/>
              <a:buNone/>
            </a:pPr>
            <a:endParaRPr lang="ru-RU" sz="4400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13316" name="Picture 4" descr="http://www.yujanka.kz/uploads/news/part3/1437103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052736"/>
            <a:ext cx="4042420" cy="26922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6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20012015"/>
              </p:ext>
            </p:extLst>
          </p:nvPr>
        </p:nvGraphicFramePr>
        <p:xfrm>
          <a:off x="-38100" y="-4763"/>
          <a:ext cx="9166225" cy="6872288"/>
        </p:xfrm>
        <a:graphic>
          <a:graphicData uri="http://schemas.openxmlformats.org/presentationml/2006/ole">
            <p:oleObj spid="_x0000_s2050" name="Презентация" r:id="rId3" imgW="3247529" imgH="2435318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95" name="Object 23"/>
          <p:cNvGraphicFramePr>
            <a:graphicFrameLocks noChangeAspect="1"/>
          </p:cNvGraphicFramePr>
          <p:nvPr/>
        </p:nvGraphicFramePr>
        <p:xfrm>
          <a:off x="0" y="0"/>
          <a:ext cx="9148763" cy="6858000"/>
        </p:xfrm>
        <a:graphic>
          <a:graphicData uri="http://schemas.openxmlformats.org/presentationml/2006/ole">
            <p:oleObj spid="_x0000_s3074" name="Презентация" r:id="rId3" imgW="3616577" imgH="2711292" progId="PowerPoint.Show.8">
              <p:embed/>
            </p:oleObj>
          </a:graphicData>
        </a:graphic>
      </p:graphicFrame>
      <p:sp>
        <p:nvSpPr>
          <p:cNvPr id="3096" name="Прямоугольник 2"/>
          <p:cNvSpPr>
            <a:spLocks noChangeArrowheads="1"/>
          </p:cNvSpPr>
          <p:nvPr/>
        </p:nvSpPr>
        <p:spPr bwMode="auto">
          <a:xfrm>
            <a:off x="1643063" y="0"/>
            <a:ext cx="67151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Профессиональные стандарты: нормативная база</a:t>
            </a:r>
            <a:endParaRPr lang="ru-RU" sz="32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3097" name="Прямоугольник 3"/>
          <p:cNvSpPr>
            <a:spLocks noChangeArrowheads="1"/>
          </p:cNvSpPr>
          <p:nvPr/>
        </p:nvSpPr>
        <p:spPr bwMode="auto">
          <a:xfrm>
            <a:off x="571500" y="2214563"/>
            <a:ext cx="8001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800">
                <a:latin typeface="Calibri" pitchFamily="34" charset="0"/>
              </a:rPr>
              <a:t> 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179388" y="1268760"/>
          <a:ext cx="885710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2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29717541"/>
              </p:ext>
            </p:extLst>
          </p:nvPr>
        </p:nvGraphicFramePr>
        <p:xfrm>
          <a:off x="0" y="0"/>
          <a:ext cx="9144000" cy="7642820"/>
        </p:xfrm>
        <a:graphic>
          <a:graphicData uri="http://schemas.openxmlformats.org/presentationml/2006/ole">
            <p:oleObj spid="_x0000_s4098" name="Презентация" r:id="rId4" imgW="3290265" imgH="2468935" progId="PowerPoint.Show.8">
              <p:embed/>
            </p:oleObj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1475656" y="332657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>
                <a:solidFill>
                  <a:schemeClr val="bg1"/>
                </a:solidFill>
                <a:latin typeface="Times New Roman"/>
                <a:cs typeface="Times New Roman"/>
              </a:rPr>
              <a:t>Координация политики в сфере профессиональных  квалификаций</a:t>
            </a:r>
            <a:endParaRPr lang="ru-RU" sz="28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99592" y="1484785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43608" y="1556792"/>
            <a:ext cx="7488832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Национальный совет при Президенте Российской Федерации по профессиональным квалификациям (создан 16 апреля 2014 г., председатель совета: А.Н. Шохин – Президент Российского союза промышленников и предпринимателей). В состав совета входит Председатель Федерации Независимых Профсоюзов России М.В. Шмаков.</a:t>
            </a:r>
          </a:p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11560" y="4005064"/>
            <a:ext cx="2736304" cy="914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Совет по профессиональным квалификациям</a:t>
            </a:r>
          </a:p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788024" y="4293096"/>
            <a:ext cx="1728192" cy="79208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364088" y="4437112"/>
            <a:ext cx="1512168" cy="79208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940152" y="4869160"/>
            <a:ext cx="1512168" cy="79208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6444208" y="5085184"/>
            <a:ext cx="2066528" cy="86409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Советы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95536" y="6237310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настоящее время Национальным советом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образовано</a:t>
            </a:r>
          </a:p>
          <a:p>
            <a:pPr algn="ctr">
              <a:defRPr/>
            </a:pP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совета 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 профессиональным квалификациям профессиональной деятельности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трелка вниз 33"/>
          <p:cNvSpPr/>
          <p:nvPr/>
        </p:nvSpPr>
        <p:spPr>
          <a:xfrm rot="2882012">
            <a:off x="3525805" y="3496879"/>
            <a:ext cx="648072" cy="102735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 rot="18185918">
            <a:off x="5463466" y="3479535"/>
            <a:ext cx="650788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1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56" name="Object 16"/>
          <p:cNvGraphicFramePr>
            <a:graphicFrameLocks noChangeAspect="1"/>
          </p:cNvGraphicFramePr>
          <p:nvPr/>
        </p:nvGraphicFramePr>
        <p:xfrm>
          <a:off x="0" y="0"/>
          <a:ext cx="9144000" cy="6856413"/>
        </p:xfrm>
        <a:graphic>
          <a:graphicData uri="http://schemas.openxmlformats.org/presentationml/2006/ole">
            <p:oleObj spid="_x0000_s5122" name="Презентация" r:id="rId3" imgW="3314624" imgH="2483970" progId="PowerPoint.Show.8">
              <p:embed/>
            </p:oleObj>
          </a:graphicData>
        </a:graphic>
      </p:graphicFrame>
      <p:sp>
        <p:nvSpPr>
          <p:cNvPr id="10257" name="Прямоугольник 2"/>
          <p:cNvSpPr>
            <a:spLocks noChangeArrowheads="1"/>
          </p:cNvSpPr>
          <p:nvPr/>
        </p:nvSpPr>
        <p:spPr bwMode="auto">
          <a:xfrm flipV="1">
            <a:off x="0" y="3284538"/>
            <a:ext cx="2841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pPr algn="ctr">
              <a:buFont typeface="Wingdings" pitchFamily="2" charset="2"/>
              <a:buNone/>
            </a:pPr>
            <a:endParaRPr lang="ru-RU" sz="440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0258" name="Rectangle 12"/>
          <p:cNvSpPr>
            <a:spLocks noChangeArrowheads="1"/>
          </p:cNvSpPr>
          <p:nvPr/>
        </p:nvSpPr>
        <p:spPr bwMode="auto">
          <a:xfrm>
            <a:off x="467545" y="549275"/>
            <a:ext cx="8676456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DFE339"/>
                </a:solidFill>
              </a:rPr>
              <a:t>        Стандарт энергоаудитора от МЭИ (ТУ)</a:t>
            </a:r>
          </a:p>
          <a:p>
            <a:pPr algn="ctr"/>
            <a:endParaRPr lang="ru-RU" sz="3200" b="1" dirty="0" smtClean="0">
              <a:solidFill>
                <a:srgbClr val="DFE339"/>
              </a:solidFill>
            </a:endParaRPr>
          </a:p>
          <a:p>
            <a:pPr algn="ctr"/>
            <a:r>
              <a:rPr lang="ru-RU" sz="3200" b="1" u="sng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Особенности: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  Указаны категории работников  от руководителей организаций до техников-энергоаудиторов;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  В ОТФ определены: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-  вспомогательная деятельность по проведению ЭА;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-  проведение ЭА объектов </a:t>
            </a:r>
            <a:r>
              <a:rPr lang="en-US" sz="2400" dirty="0" smtClean="0">
                <a:solidFill>
                  <a:schemeClr val="bg1"/>
                </a:solidFill>
              </a:rPr>
              <a:t>I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smtClean="0">
                <a:solidFill>
                  <a:schemeClr val="bg1"/>
                </a:solidFill>
              </a:rPr>
              <a:t>II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smtClean="0">
                <a:solidFill>
                  <a:schemeClr val="bg1"/>
                </a:solidFill>
              </a:rPr>
              <a:t>III</a:t>
            </a:r>
            <a:r>
              <a:rPr lang="ru-RU" sz="2400" dirty="0" smtClean="0">
                <a:solidFill>
                  <a:schemeClr val="bg1"/>
                </a:solidFill>
              </a:rPr>
              <a:t> категорий сложности;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-  экспертиза/ проверка итоговой отчетной документации о      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    проведении ЭА объектов;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-   Н-И и методологическая деятельность в области проведения 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     ЭА;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-   управление  структурным подразделением  или  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    организацией.</a:t>
            </a:r>
            <a:endParaRPr lang="ru-RU" sz="2400" dirty="0">
              <a:solidFill>
                <a:schemeClr val="bg1"/>
              </a:solidFill>
            </a:endParaRPr>
          </a:p>
          <a:p>
            <a:r>
              <a:rPr lang="ru-RU" sz="3200" b="1" dirty="0" smtClean="0">
                <a:solidFill>
                  <a:srgbClr val="DFE339"/>
                </a:solidFill>
              </a:rPr>
              <a:t> </a:t>
            </a:r>
          </a:p>
          <a:p>
            <a:endParaRPr lang="ru-RU" sz="3200" b="1" dirty="0">
              <a:solidFill>
                <a:srgbClr val="DFE33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84" name="Object 20"/>
          <p:cNvGraphicFramePr>
            <a:graphicFrameLocks noChangeAspect="1"/>
          </p:cNvGraphicFramePr>
          <p:nvPr/>
        </p:nvGraphicFramePr>
        <p:xfrm>
          <a:off x="0" y="1588"/>
          <a:ext cx="9144000" cy="6856412"/>
        </p:xfrm>
        <a:graphic>
          <a:graphicData uri="http://schemas.openxmlformats.org/presentationml/2006/ole">
            <p:oleObj spid="_x0000_s6146" name="Презентация" r:id="rId3" imgW="3314624" imgH="2483970" progId="PowerPoint.Show.8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</a:rPr>
              <a:t>       </a:t>
            </a:r>
            <a:r>
              <a:rPr lang="ru-RU" sz="3600" dirty="0" smtClean="0">
                <a:solidFill>
                  <a:schemeClr val="bg1"/>
                </a:solidFill>
              </a:rPr>
              <a:t>Неприемлемость данного подхода</a:t>
            </a:r>
            <a:endParaRPr lang="ru-RU" sz="3600" i="1" dirty="0">
              <a:solidFill>
                <a:schemeClr val="bg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i="1" dirty="0" smtClean="0">
                <a:solidFill>
                  <a:srgbClr val="FFFF00"/>
                </a:solidFill>
              </a:rPr>
              <a:t>Не может быть «универсального» специалиста;</a:t>
            </a:r>
          </a:p>
          <a:p>
            <a:r>
              <a:rPr lang="ru-RU" i="1" dirty="0" smtClean="0">
                <a:solidFill>
                  <a:srgbClr val="FFFF00"/>
                </a:solidFill>
              </a:rPr>
              <a:t>Специалисты должны делится не по категории сложности объектов, а по </a:t>
            </a:r>
            <a:r>
              <a:rPr lang="ru-RU" i="1" u="sng" dirty="0" smtClean="0">
                <a:solidFill>
                  <a:srgbClr val="FFFF00"/>
                </a:solidFill>
              </a:rPr>
              <a:t>специальностям</a:t>
            </a:r>
            <a:r>
              <a:rPr lang="ru-RU" i="1" dirty="0" smtClean="0">
                <a:solidFill>
                  <a:srgbClr val="FFFF00"/>
                </a:solidFill>
              </a:rPr>
              <a:t> и </a:t>
            </a:r>
            <a:r>
              <a:rPr lang="ru-RU" i="1" u="sng" dirty="0" smtClean="0">
                <a:solidFill>
                  <a:srgbClr val="FFFF00"/>
                </a:solidFill>
              </a:rPr>
              <a:t>уровню квалификации</a:t>
            </a:r>
            <a:r>
              <a:rPr lang="ru-RU" i="1" dirty="0" smtClean="0">
                <a:solidFill>
                  <a:srgbClr val="FFFF00"/>
                </a:solidFill>
              </a:rPr>
              <a:t>;</a:t>
            </a:r>
            <a:endParaRPr lang="ru-RU" i="1" dirty="0">
              <a:solidFill>
                <a:srgbClr val="FFFF00"/>
              </a:solidFill>
            </a:endParaRPr>
          </a:p>
          <a:p>
            <a:r>
              <a:rPr lang="ru-RU" i="1" dirty="0" smtClean="0">
                <a:solidFill>
                  <a:srgbClr val="FFFF00"/>
                </a:solidFill>
              </a:rPr>
              <a:t>Зачем нужна вспомогательная деятельность?</a:t>
            </a:r>
          </a:p>
          <a:p>
            <a:r>
              <a:rPr lang="ru-RU" i="1" dirty="0" smtClean="0">
                <a:solidFill>
                  <a:srgbClr val="FFFF00"/>
                </a:solidFill>
              </a:rPr>
              <a:t>Зачем нужны техники? У них есть свой </a:t>
            </a:r>
            <a:r>
              <a:rPr lang="ru-RU" i="1" dirty="0" err="1" smtClean="0">
                <a:solidFill>
                  <a:srgbClr val="FFFF00"/>
                </a:solidFill>
              </a:rPr>
              <a:t>профстандарт</a:t>
            </a:r>
            <a:endParaRPr lang="ru-RU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27" name="Object 31"/>
          <p:cNvGraphicFramePr>
            <a:graphicFrameLocks noChangeAspect="1"/>
          </p:cNvGraphicFramePr>
          <p:nvPr/>
        </p:nvGraphicFramePr>
        <p:xfrm>
          <a:off x="0" y="-268288"/>
          <a:ext cx="9315450" cy="7126288"/>
        </p:xfrm>
        <a:graphic>
          <a:graphicData uri="http://schemas.openxmlformats.org/presentationml/2006/ole">
            <p:oleObj spid="_x0000_s7170" name="Презентация" r:id="rId3" imgW="3610241" imgH="2706470" progId="PowerPoint.Show.8">
              <p:embed/>
            </p:oleObj>
          </a:graphicData>
        </a:graphic>
      </p:graphicFrame>
      <p:sp>
        <p:nvSpPr>
          <p:cNvPr id="4130" name="Заголовок 1"/>
          <p:cNvSpPr>
            <a:spLocks noGrp="1"/>
          </p:cNvSpPr>
          <p:nvPr>
            <p:ph type="title"/>
          </p:nvPr>
        </p:nvSpPr>
        <p:spPr>
          <a:xfrm>
            <a:off x="1331913" y="-100013"/>
            <a:ext cx="7354887" cy="1066801"/>
          </a:xfrm>
        </p:spPr>
        <p:txBody>
          <a:bodyPr/>
          <a:lstStyle/>
          <a:p>
            <a:pPr eaLnBrk="1" hangingPunct="1"/>
            <a:r>
              <a:rPr lang="ru-RU" sz="3200" dirty="0" smtClean="0">
                <a:solidFill>
                  <a:srgbClr val="FFFF00"/>
                </a:solidFill>
              </a:rPr>
              <a:t>К чему ведут эти ошибки?</a:t>
            </a:r>
            <a:endParaRPr lang="ru-RU" sz="3200" dirty="0" smtClean="0">
              <a:solidFill>
                <a:srgbClr val="FFFF00"/>
              </a:solidFill>
            </a:endParaRPr>
          </a:p>
        </p:txBody>
      </p:sp>
      <p:pic>
        <p:nvPicPr>
          <p:cNvPr id="7174" name="Picture 6" descr="http://do.gendocs.ru/pars_docs/tw_refs/177/176720/176720_html_m44f21f6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25572"/>
            <a:ext cx="2952328" cy="2722012"/>
          </a:xfrm>
          <a:prstGeom prst="rect">
            <a:avLst/>
          </a:prstGeom>
          <a:noFill/>
        </p:spPr>
      </p:pic>
      <p:pic>
        <p:nvPicPr>
          <p:cNvPr id="7176" name="Picture 8" descr="https://farm1.staticflickr.com/103/315832518_6fd4c61d1e_z.jpg?zz=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052736"/>
            <a:ext cx="3240360" cy="2632325"/>
          </a:xfrm>
          <a:prstGeom prst="rect">
            <a:avLst/>
          </a:prstGeom>
          <a:noFill/>
        </p:spPr>
      </p:pic>
      <p:sp>
        <p:nvSpPr>
          <p:cNvPr id="7178" name="AutoShape 10" descr="https://avatars.mds.yandex.net/get-ynews/65450/d609a0c89370fe23275a6a0886c6748a/380x2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80" name="AutoShape 12" descr="https://avatars.mds.yandex.net/get-ynews/65450/d609a0c89370fe23275a6a0886c6748a/380x2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82" name="AutoShape 14" descr="https://avatars.mds.yandex.net/get-ynews/65450/d609a0c89370fe23275a6a0886c6748a/380x2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84" name="AutoShape 16" descr="https://avatars.mds.yandex.net/get-ynews/65450/d609a0c89370fe23275a6a0886c6748a/380x2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86" name="AutoShape 18" descr="https://avatars.mds.yandex.net/get-ynews/65450/d609a0c89370fe23275a6a0886c6748a/380x2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88" name="AutoShape 20" descr="https://avatars.mds.yandex.net/get-ynews/65450/d609a0c89370fe23275a6a0886c6748a/380x2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90" name="AutoShape 22" descr="https://avatars.mds.yandex.net/get-ynews/65450/d609a0c89370fe23275a6a0886c6748a/380x2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92" name="AutoShape 24" descr="https://avatars.mds.yandex.net/get-ynews/65450/d609a0c89370fe23275a6a0886c6748a/380x2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98" name="Picture 30" descr="http://finmagazine.ru/wp-content/uploads/2016/04/3-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7" y="4293096"/>
            <a:ext cx="2880322" cy="2304256"/>
          </a:xfrm>
          <a:prstGeom prst="rect">
            <a:avLst/>
          </a:prstGeom>
          <a:noFill/>
        </p:spPr>
      </p:pic>
      <p:pic>
        <p:nvPicPr>
          <p:cNvPr id="7200" name="Picture 32" descr="http://thebester.ru/uploads/images/00/60/57/2011/06/23/c3b02e30b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059" y="3977680"/>
            <a:ext cx="3392421" cy="2544316"/>
          </a:xfrm>
          <a:prstGeom prst="rect">
            <a:avLst/>
          </a:prstGeom>
          <a:noFill/>
        </p:spPr>
      </p:pic>
      <p:pic>
        <p:nvPicPr>
          <p:cNvPr id="7202" name="Picture 34" descr="http://sakhalife.ru/wp-content/uploads/2016/02/90897867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2564904"/>
            <a:ext cx="3454946" cy="2588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3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31664462"/>
              </p:ext>
            </p:extLst>
          </p:nvPr>
        </p:nvGraphicFramePr>
        <p:xfrm>
          <a:off x="26988" y="22225"/>
          <a:ext cx="9088437" cy="6810375"/>
        </p:xfrm>
        <a:graphic>
          <a:graphicData uri="http://schemas.openxmlformats.org/presentationml/2006/ole">
            <p:oleObj spid="_x0000_s8194" name="Презентация" r:id="rId3" imgW="3104240" imgH="2327146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83" name="Object 39"/>
          <p:cNvGraphicFramePr>
            <a:graphicFrameLocks noChangeAspect="1"/>
          </p:cNvGraphicFramePr>
          <p:nvPr/>
        </p:nvGraphicFramePr>
        <p:xfrm>
          <a:off x="0" y="-171450"/>
          <a:ext cx="9144000" cy="7029450"/>
        </p:xfrm>
        <a:graphic>
          <a:graphicData uri="http://schemas.openxmlformats.org/presentationml/2006/ole">
            <p:oleObj spid="_x0000_s9218" name="Презентация" r:id="rId3" imgW="3287392" imgH="2465701" progId="PowerPoint.Show.8">
              <p:embed/>
            </p:oleObj>
          </a:graphicData>
        </a:graphic>
      </p:graphicFrame>
      <p:sp>
        <p:nvSpPr>
          <p:cNvPr id="6187" name="Прямоугольник 2"/>
          <p:cNvSpPr>
            <a:spLocks noChangeArrowheads="1"/>
          </p:cNvSpPr>
          <p:nvPr/>
        </p:nvSpPr>
        <p:spPr bwMode="auto">
          <a:xfrm>
            <a:off x="1214438" y="214313"/>
            <a:ext cx="792956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Calibri" pitchFamily="34" charset="0"/>
              </a:rPr>
              <a:t>Макет профстандарта</a:t>
            </a:r>
          </a:p>
          <a:p>
            <a:pPr algn="ctr"/>
            <a:endParaRPr lang="ru-RU" sz="3600" dirty="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endParaRPr lang="ru-RU" sz="3600" dirty="0" smtClean="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endParaRPr lang="ru-RU" sz="3600" dirty="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endParaRPr lang="ru-RU" sz="3600" dirty="0" smtClean="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endParaRPr lang="ru-RU" sz="3600" dirty="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endParaRPr lang="ru-RU" sz="3600" dirty="0" smtClean="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endParaRPr lang="ru-RU" sz="3600" dirty="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endParaRPr lang="ru-RU" sz="3600" dirty="0" smtClean="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r>
              <a:rPr lang="ru-RU" sz="3600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endParaRPr lang="ru-RU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6188" name="Прямоугольник 3"/>
          <p:cNvSpPr>
            <a:spLocks noChangeArrowheads="1"/>
          </p:cNvSpPr>
          <p:nvPr/>
        </p:nvSpPr>
        <p:spPr bwMode="auto">
          <a:xfrm>
            <a:off x="1285875" y="928688"/>
            <a:ext cx="78581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Arial" charset="0"/>
              <a:buChar char="•"/>
            </a:pPr>
            <a:endParaRPr lang="ru-RU" sz="2400">
              <a:solidFill>
                <a:schemeClr val="bg1"/>
              </a:solidFill>
              <a:latin typeface="Calibri" pitchFamily="34" charset="0"/>
            </a:endParaRPr>
          </a:p>
          <a:p>
            <a:pPr algn="just">
              <a:buFont typeface="Arial" charset="0"/>
              <a:buChar char="•"/>
            </a:pPr>
            <a:endParaRPr lang="ru-RU" sz="240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39550" y="1268758"/>
          <a:ext cx="8352930" cy="5184581"/>
        </p:xfrm>
        <a:graphic>
          <a:graphicData uri="http://schemas.openxmlformats.org/drawingml/2006/table">
            <a:tbl>
              <a:tblPr/>
              <a:tblGrid>
                <a:gridCol w="1670586"/>
                <a:gridCol w="1670586"/>
                <a:gridCol w="1670586"/>
                <a:gridCol w="1670586"/>
                <a:gridCol w="1670586"/>
              </a:tblGrid>
              <a:tr h="266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Cambria"/>
                          <a:ea typeface="ＭＳ 明朝"/>
                          <a:cs typeface="Times New Roman"/>
                        </a:rPr>
                        <a:t>ОТФ</a:t>
                      </a: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Cambria"/>
                          <a:ea typeface="ＭＳ 明朝"/>
                          <a:cs typeface="Times New Roman"/>
                        </a:rPr>
                        <a:t>ТФ</a:t>
                      </a: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Cambria"/>
                          <a:ea typeface="ＭＳ 明朝"/>
                          <a:cs typeface="Times New Roman"/>
                        </a:rPr>
                        <a:t>ТД</a:t>
                      </a: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Cambria"/>
                          <a:ea typeface="ＭＳ 明朝"/>
                          <a:cs typeface="Times New Roman"/>
                        </a:rPr>
                        <a:t>Умения</a:t>
                      </a: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Cambria"/>
                          <a:ea typeface="ＭＳ 明朝"/>
                          <a:cs typeface="Times New Roman"/>
                        </a:rPr>
                        <a:t>Знания</a:t>
                      </a: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4216">
                <a:tc rowSpan="2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4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4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4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4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4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4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4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4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4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4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4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4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4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4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4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4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4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4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4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4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bg1"/>
                        </a:solidFill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514" marR="445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334</Words>
  <Application>Microsoft Office PowerPoint</Application>
  <PresentationFormat>Экран (4:3)</PresentationFormat>
  <Paragraphs>81</Paragraphs>
  <Slides>11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Тема Office</vt:lpstr>
      <vt:lpstr>Презентация Microsoft Office PowerPoint 97-2003</vt:lpstr>
      <vt:lpstr>Презентация</vt:lpstr>
      <vt:lpstr>Слайд 1</vt:lpstr>
      <vt:lpstr>Слайд 2</vt:lpstr>
      <vt:lpstr>Слайд 3</vt:lpstr>
      <vt:lpstr>Слайд 4</vt:lpstr>
      <vt:lpstr>Слайд 5</vt:lpstr>
      <vt:lpstr>       Неприемлемость данного подхода</vt:lpstr>
      <vt:lpstr>К чему ведут эти ошибки?</vt:lpstr>
      <vt:lpstr>Слайд 8</vt:lpstr>
      <vt:lpstr>Слайд 9</vt:lpstr>
      <vt:lpstr>Слайд 10</vt:lpstr>
      <vt:lpstr>Слайд 11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 А. Журавлёв</dc:creator>
  <cp:lastModifiedBy>Александр А. Журавлёв</cp:lastModifiedBy>
  <cp:revision>27</cp:revision>
  <dcterms:created xsi:type="dcterms:W3CDTF">2016-06-02T13:18:10Z</dcterms:created>
  <dcterms:modified xsi:type="dcterms:W3CDTF">2016-06-02T16:19:14Z</dcterms:modified>
</cp:coreProperties>
</file>